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62" r:id="rId6"/>
    <p:sldId id="263" r:id="rId7"/>
    <p:sldId id="259" r:id="rId8"/>
    <p:sldId id="264" r:id="rId9"/>
    <p:sldId id="265" r:id="rId10"/>
    <p:sldId id="266" r:id="rId11"/>
    <p:sldId id="260"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72" d="100"/>
          <a:sy n="72" d="100"/>
        </p:scale>
        <p:origin x="6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C01AC-79F0-4177-8002-71F7CDCA31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233529B-A890-48AE-8F28-8FA0511576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9ECF34B-5872-48A7-A8E5-CA382F486AB5}"/>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5" name="Footer Placeholder 4">
            <a:extLst>
              <a:ext uri="{FF2B5EF4-FFF2-40B4-BE49-F238E27FC236}">
                <a16:creationId xmlns:a16="http://schemas.microsoft.com/office/drawing/2014/main" id="{FC934592-F1DA-4222-8BBA-74083B09CF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4D64BE6-666E-4035-89C6-19DF869A2E9C}"/>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2131588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761A5-099B-4F50-BC87-532CEA3130B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1EF775C-2E93-43C5-AA64-D9DB77F50A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32A16F-CAC3-4B21-BAC0-6C543E8387D2}"/>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5" name="Footer Placeholder 4">
            <a:extLst>
              <a:ext uri="{FF2B5EF4-FFF2-40B4-BE49-F238E27FC236}">
                <a16:creationId xmlns:a16="http://schemas.microsoft.com/office/drawing/2014/main" id="{C53F9B97-0D63-4930-B799-989A8FD1C95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9EC28FF-A962-403C-968A-75F2E2BDBC17}"/>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3305408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C7E79C-8F5C-4BF2-87E1-2EC0DE0E073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8A5E6B9-23C5-438B-9E41-45323B6DDC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9E76FC-CBED-4ECE-BC9E-6D10DF37A925}"/>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5" name="Footer Placeholder 4">
            <a:extLst>
              <a:ext uri="{FF2B5EF4-FFF2-40B4-BE49-F238E27FC236}">
                <a16:creationId xmlns:a16="http://schemas.microsoft.com/office/drawing/2014/main" id="{2AB438C9-490E-4E73-AA0F-F0CCC9966F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2676F2-310A-4B8F-B120-0F7825176B6E}"/>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3076179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38A4B-D4D8-4E52-99E2-A97CE53E01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D6C0E52-0CC7-497A-9E9F-AF65D434EBB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C549FE7-0BA7-4F93-BFE8-70F6870B774A}"/>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5" name="Footer Placeholder 4">
            <a:extLst>
              <a:ext uri="{FF2B5EF4-FFF2-40B4-BE49-F238E27FC236}">
                <a16:creationId xmlns:a16="http://schemas.microsoft.com/office/drawing/2014/main" id="{7D7EA92D-2FAD-4B70-B343-B08B5FAFBF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AE59B7C-1E89-4CEF-A215-21B508EB6D3F}"/>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2222405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0E4BA-53A9-4606-BE4D-FD57B812C7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ECF3975-2161-4BFD-8291-BBD6867E7E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7E9892-2679-4A91-B2D6-0DCD4792C7A8}"/>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5" name="Footer Placeholder 4">
            <a:extLst>
              <a:ext uri="{FF2B5EF4-FFF2-40B4-BE49-F238E27FC236}">
                <a16:creationId xmlns:a16="http://schemas.microsoft.com/office/drawing/2014/main" id="{43AD5A0E-5DFD-46A0-94BC-1AB46A2B13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0191E9-A0D1-48E4-AF3C-AFB0293278DF}"/>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493230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E40A0-A4FC-4B28-B3F9-D4DD840B49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B325379-D44F-48AE-AC19-62AC6E63657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2D1864F-9A6B-431E-A6B9-E9E17AA9917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4CFE9C6-5F94-427E-9575-F654523C9B13}"/>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6" name="Footer Placeholder 5">
            <a:extLst>
              <a:ext uri="{FF2B5EF4-FFF2-40B4-BE49-F238E27FC236}">
                <a16:creationId xmlns:a16="http://schemas.microsoft.com/office/drawing/2014/main" id="{E12C02AF-337F-4837-BC76-65B6939390E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45D6536-29D4-4A84-A787-476BE77586FD}"/>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191078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AFFC6-AA25-4521-A797-55DB7C32FCE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C9412F8-CBFC-4AE7-83B8-F29027CFC2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21649EB-538A-40B7-A9D1-ADE4A1CDD6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68E3D12-7875-40E8-B6C4-7067C7D0DF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260608-0512-4E2D-B094-C52890DB42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EF47439-EAC2-4B14-BD95-FFB96887613F}"/>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8" name="Footer Placeholder 7">
            <a:extLst>
              <a:ext uri="{FF2B5EF4-FFF2-40B4-BE49-F238E27FC236}">
                <a16:creationId xmlns:a16="http://schemas.microsoft.com/office/drawing/2014/main" id="{34E8AE60-1C10-4F71-9B0F-B0776CE3FC6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C279EC9-53AF-4610-964C-6E21E9239A60}"/>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2971439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CE45E-CC54-4F02-AE36-E4B0ACEE289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6461F1F-DFBF-4C5E-B42C-FAA990B1296F}"/>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4" name="Footer Placeholder 3">
            <a:extLst>
              <a:ext uri="{FF2B5EF4-FFF2-40B4-BE49-F238E27FC236}">
                <a16:creationId xmlns:a16="http://schemas.microsoft.com/office/drawing/2014/main" id="{FD7CDC2D-9176-4AAA-AC1F-58E826FA413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7D6BCDD-390C-4328-BAC4-09D44966C183}"/>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3114974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F90DD4-42DC-4B25-B0F9-43BC0BE0D9A2}"/>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3" name="Footer Placeholder 2">
            <a:extLst>
              <a:ext uri="{FF2B5EF4-FFF2-40B4-BE49-F238E27FC236}">
                <a16:creationId xmlns:a16="http://schemas.microsoft.com/office/drawing/2014/main" id="{D08B226E-4396-4A13-8D76-28E546ACB88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C8DCAD0-CEC2-40A7-8F74-F1B01B4E443A}"/>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24134470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01F64-D683-4FF8-ABA5-AA9F5B07AB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2B4648B-B24F-402F-AC5F-ED4E93275D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BC9A9A5-2074-4021-8877-B76A5A48EF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B6EDBD-5D5B-4A23-8AA4-7D67DEC9F321}"/>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6" name="Footer Placeholder 5">
            <a:extLst>
              <a:ext uri="{FF2B5EF4-FFF2-40B4-BE49-F238E27FC236}">
                <a16:creationId xmlns:a16="http://schemas.microsoft.com/office/drawing/2014/main" id="{9E751C37-6552-44E6-80A1-FFD86F835A9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8B6DF9-E6FF-4BF6-8D71-318B904DA943}"/>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4151422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A3D16-C5FF-45DD-96CB-E747B85BED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F88369F-5EF5-4646-B065-F7BA33215C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1911A43-77CB-48AC-954A-95E1119094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A9A9A0-F1A5-49A8-8749-FDD527BB397F}"/>
              </a:ext>
            </a:extLst>
          </p:cNvPr>
          <p:cNvSpPr>
            <a:spLocks noGrp="1"/>
          </p:cNvSpPr>
          <p:nvPr>
            <p:ph type="dt" sz="half" idx="10"/>
          </p:nvPr>
        </p:nvSpPr>
        <p:spPr/>
        <p:txBody>
          <a:bodyPr/>
          <a:lstStyle/>
          <a:p>
            <a:fld id="{723A5AFD-F0C1-45B9-BE2D-4B80456185FC}" type="datetimeFigureOut">
              <a:rPr lang="en-IN" smtClean="0"/>
              <a:t>23-07-2021</a:t>
            </a:fld>
            <a:endParaRPr lang="en-IN"/>
          </a:p>
        </p:txBody>
      </p:sp>
      <p:sp>
        <p:nvSpPr>
          <p:cNvPr id="6" name="Footer Placeholder 5">
            <a:extLst>
              <a:ext uri="{FF2B5EF4-FFF2-40B4-BE49-F238E27FC236}">
                <a16:creationId xmlns:a16="http://schemas.microsoft.com/office/drawing/2014/main" id="{FD835BB7-5932-4B22-BD1E-C43A15C9C96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5ED9453-46D0-4396-9CA8-54EEA9DB17B4}"/>
              </a:ext>
            </a:extLst>
          </p:cNvPr>
          <p:cNvSpPr>
            <a:spLocks noGrp="1"/>
          </p:cNvSpPr>
          <p:nvPr>
            <p:ph type="sldNum" sz="quarter" idx="12"/>
          </p:nvPr>
        </p:nvSpPr>
        <p:spPr/>
        <p:txBody>
          <a:bodyPr/>
          <a:lstStyle/>
          <a:p>
            <a:fld id="{278EB098-F3AB-49A2-95B1-72E22C3751B6}" type="slidenum">
              <a:rPr lang="en-IN" smtClean="0"/>
              <a:t>‹#›</a:t>
            </a:fld>
            <a:endParaRPr lang="en-IN"/>
          </a:p>
        </p:txBody>
      </p:sp>
    </p:spTree>
    <p:extLst>
      <p:ext uri="{BB962C8B-B14F-4D97-AF65-F5344CB8AC3E}">
        <p14:creationId xmlns:p14="http://schemas.microsoft.com/office/powerpoint/2010/main" val="675368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57292F-B91A-4D17-B0A6-B09C410AFF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0071CF8-46E7-41A7-914A-556206C244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648E5C-8AA3-4C73-96DA-88F244BB37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3A5AFD-F0C1-45B9-BE2D-4B80456185FC}" type="datetimeFigureOut">
              <a:rPr lang="en-IN" smtClean="0"/>
              <a:t>23-07-2021</a:t>
            </a:fld>
            <a:endParaRPr lang="en-IN"/>
          </a:p>
        </p:txBody>
      </p:sp>
      <p:sp>
        <p:nvSpPr>
          <p:cNvPr id="5" name="Footer Placeholder 4">
            <a:extLst>
              <a:ext uri="{FF2B5EF4-FFF2-40B4-BE49-F238E27FC236}">
                <a16:creationId xmlns:a16="http://schemas.microsoft.com/office/drawing/2014/main" id="{4348DF51-C293-4E00-B89F-0C528AA1E5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394CD93-DA0A-4CF4-A576-2CC2C967D8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8EB098-F3AB-49A2-95B1-72E22C3751B6}" type="slidenum">
              <a:rPr lang="en-IN" smtClean="0"/>
              <a:t>‹#›</a:t>
            </a:fld>
            <a:endParaRPr lang="en-IN"/>
          </a:p>
        </p:txBody>
      </p:sp>
    </p:spTree>
    <p:extLst>
      <p:ext uri="{BB962C8B-B14F-4D97-AF65-F5344CB8AC3E}">
        <p14:creationId xmlns:p14="http://schemas.microsoft.com/office/powerpoint/2010/main" val="40752257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analyticsvidhya.com/blog/2021/07/building-a-hand-tracking-system-using-opencv/" TargetMode="External"/><Relationship Id="rId2" Type="http://schemas.openxmlformats.org/officeDocument/2006/relationships/hyperlink" Target="https://google.github.io/mediapipe/solutions/hands.html" TargetMode="External"/><Relationship Id="rId1" Type="http://schemas.openxmlformats.org/officeDocument/2006/relationships/slideLayout" Target="../slideLayouts/slideLayout2.xml"/><Relationship Id="rId4" Type="http://schemas.openxmlformats.org/officeDocument/2006/relationships/hyperlink" Target="https://www.geeksforgeeks.org/create-air-canvas-using-python-opencv/"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 name="Subtitle 2">
            <a:extLst>
              <a:ext uri="{FF2B5EF4-FFF2-40B4-BE49-F238E27FC236}">
                <a16:creationId xmlns:a16="http://schemas.microsoft.com/office/drawing/2014/main" id="{A9C84BF3-DBF6-44C0-848D-72D7A7326AC6}"/>
              </a:ext>
            </a:extLst>
          </p:cNvPr>
          <p:cNvSpPr>
            <a:spLocks noGrp="1"/>
          </p:cNvSpPr>
          <p:nvPr>
            <p:ph type="subTitle" idx="1"/>
          </p:nvPr>
        </p:nvSpPr>
        <p:spPr>
          <a:xfrm>
            <a:off x="4439633" y="3427350"/>
            <a:ext cx="3312734" cy="2695154"/>
          </a:xfrm>
          <a:noFill/>
        </p:spPr>
        <p:txBody>
          <a:bodyPr>
            <a:normAutofit/>
          </a:bodyPr>
          <a:lstStyle/>
          <a:p>
            <a:r>
              <a:rPr lang="en-IN" sz="2000" dirty="0">
                <a:solidFill>
                  <a:srgbClr val="080808"/>
                </a:solidFill>
                <a:latin typeface="Times New Roman" panose="02020603050405020304" pitchFamily="18" charset="0"/>
                <a:cs typeface="Times New Roman" panose="02020603050405020304" pitchFamily="18" charset="0"/>
              </a:rPr>
              <a:t>Guide: Navyashree T M</a:t>
            </a:r>
          </a:p>
          <a:p>
            <a:r>
              <a:rPr lang="en-IN" sz="2000" dirty="0">
                <a:solidFill>
                  <a:srgbClr val="080808"/>
                </a:solidFill>
                <a:latin typeface="Times New Roman" panose="02020603050405020304" pitchFamily="18" charset="0"/>
                <a:cs typeface="Times New Roman" panose="02020603050405020304" pitchFamily="18" charset="0"/>
              </a:rPr>
              <a:t>Members:</a:t>
            </a:r>
          </a:p>
          <a:p>
            <a:r>
              <a:rPr lang="en-IN" sz="2000" dirty="0">
                <a:solidFill>
                  <a:srgbClr val="080808"/>
                </a:solidFill>
                <a:latin typeface="Times New Roman" panose="02020603050405020304" pitchFamily="18" charset="0"/>
                <a:cs typeface="Times New Roman" panose="02020603050405020304" pitchFamily="18" charset="0"/>
              </a:rPr>
              <a:t>Keerthana TV(1DS18CS718)</a:t>
            </a:r>
          </a:p>
          <a:p>
            <a:r>
              <a:rPr lang="en-IN" sz="2000" dirty="0">
                <a:solidFill>
                  <a:srgbClr val="080808"/>
                </a:solidFill>
                <a:latin typeface="Times New Roman" panose="02020603050405020304" pitchFamily="18" charset="0"/>
                <a:cs typeface="Times New Roman" panose="02020603050405020304" pitchFamily="18" charset="0"/>
              </a:rPr>
              <a:t>Rhuthu Hegde(1DS18CS731)</a:t>
            </a:r>
          </a:p>
          <a:p>
            <a:r>
              <a:rPr lang="en-IN" sz="2000" dirty="0">
                <a:solidFill>
                  <a:srgbClr val="080808"/>
                </a:solidFill>
                <a:latin typeface="Times New Roman" panose="02020603050405020304" pitchFamily="18" charset="0"/>
                <a:cs typeface="Times New Roman" panose="02020603050405020304" pitchFamily="18" charset="0"/>
              </a:rPr>
              <a:t>Shaik Iftekhar Ahmed(1DS18CS736)</a:t>
            </a:r>
          </a:p>
          <a:p>
            <a:r>
              <a:rPr lang="en-IN" sz="2000" dirty="0">
                <a:solidFill>
                  <a:srgbClr val="080808"/>
                </a:solidFill>
                <a:latin typeface="Times New Roman" panose="02020603050405020304" pitchFamily="18" charset="0"/>
                <a:cs typeface="Times New Roman" panose="02020603050405020304" pitchFamily="18" charset="0"/>
              </a:rPr>
              <a:t>Charita(1DS19CS421) </a:t>
            </a:r>
          </a:p>
          <a:p>
            <a:endParaRPr lang="en-IN" sz="2000" dirty="0">
              <a:solidFill>
                <a:srgbClr val="080808"/>
              </a:solidFill>
            </a:endParaRPr>
          </a:p>
        </p:txBody>
      </p:sp>
      <p:sp>
        <p:nvSpPr>
          <p:cNvPr id="2" name="Title 1">
            <a:extLst>
              <a:ext uri="{FF2B5EF4-FFF2-40B4-BE49-F238E27FC236}">
                <a16:creationId xmlns:a16="http://schemas.microsoft.com/office/drawing/2014/main" id="{7B5A75A7-F426-4BF7-BD45-03B62F101760}"/>
              </a:ext>
            </a:extLst>
          </p:cNvPr>
          <p:cNvSpPr>
            <a:spLocks noGrp="1"/>
          </p:cNvSpPr>
          <p:nvPr>
            <p:ph type="ctrTitle"/>
          </p:nvPr>
        </p:nvSpPr>
        <p:spPr>
          <a:xfrm>
            <a:off x="3125091" y="1323014"/>
            <a:ext cx="5782716" cy="1950861"/>
          </a:xfrm>
          <a:noFill/>
        </p:spPr>
        <p:txBody>
          <a:bodyPr anchor="ctr">
            <a:normAutofit fontScale="90000"/>
          </a:bodyPr>
          <a:lstStyle/>
          <a:p>
            <a:r>
              <a:rPr lang="en-IN" sz="3600" b="1" dirty="0">
                <a:solidFill>
                  <a:srgbClr val="080808"/>
                </a:solidFill>
                <a:latin typeface="Times New Roman" panose="02020603050405020304" pitchFamily="18" charset="0"/>
                <a:cs typeface="Times New Roman" panose="02020603050405020304" pitchFamily="18" charset="0"/>
              </a:rPr>
              <a:t>Mini Project- Team 8</a:t>
            </a:r>
            <a:br>
              <a:rPr lang="en-IN" sz="3600" b="1" dirty="0">
                <a:solidFill>
                  <a:srgbClr val="080808"/>
                </a:solidFill>
                <a:latin typeface="Times New Roman" panose="02020603050405020304" pitchFamily="18" charset="0"/>
                <a:cs typeface="Times New Roman" panose="02020603050405020304" pitchFamily="18" charset="0"/>
              </a:rPr>
            </a:br>
            <a:br>
              <a:rPr lang="en-IN" sz="3600" dirty="0">
                <a:solidFill>
                  <a:srgbClr val="080808"/>
                </a:solidFill>
                <a:latin typeface="Times New Roman" panose="02020603050405020304" pitchFamily="18" charset="0"/>
                <a:cs typeface="Times New Roman" panose="02020603050405020304" pitchFamily="18" charset="0"/>
              </a:rPr>
            </a:br>
            <a:r>
              <a:rPr lang="en-IN" sz="3600" dirty="0">
                <a:solidFill>
                  <a:srgbClr val="080808"/>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Document Scanner with Air Drawing Using Computer Vision</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45689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F95C5A-EA3C-4F38-8C0B-65E1246ED6ED}"/>
              </a:ext>
            </a:extLst>
          </p:cNvPr>
          <p:cNvSpPr>
            <a:spLocks noGrp="1"/>
          </p:cNvSpPr>
          <p:nvPr>
            <p:ph idx="1"/>
          </p:nvPr>
        </p:nvSpPr>
        <p:spPr>
          <a:xfrm>
            <a:off x="838200" y="424070"/>
            <a:ext cx="10515600" cy="5752893"/>
          </a:xfrm>
        </p:spPr>
        <p:txBody>
          <a:bodyPr/>
          <a:lstStyle/>
          <a:p>
            <a:pPr marL="0" indent="0" algn="ctr">
              <a:buNone/>
            </a:pPr>
            <a:r>
              <a:rPr lang="en-IN" dirty="0">
                <a:latin typeface="Times New Roman" panose="02020603050405020304" pitchFamily="18" charset="0"/>
                <a:cs typeface="Times New Roman" panose="02020603050405020304" pitchFamily="18" charset="0"/>
              </a:rPr>
              <a:t>Air Drawing</a:t>
            </a:r>
          </a:p>
          <a:p>
            <a:pPr marL="0" indent="0" algn="ctr">
              <a:buNone/>
            </a:pPr>
            <a:endParaRPr lang="en-IN"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The hands are detected with a particular ‘detectionCon’ and a maximum of one hand is detected at a time. There are two signs which has to be detected.</a:t>
            </a:r>
          </a:p>
          <a:p>
            <a:r>
              <a:rPr lang="en-IN" sz="2000" dirty="0">
                <a:latin typeface="Times New Roman" panose="02020603050405020304" pitchFamily="18" charset="0"/>
                <a:cs typeface="Times New Roman" panose="02020603050405020304" pitchFamily="18" charset="0"/>
              </a:rPr>
              <a:t>Selection mode: When 2 fingers are up, it acts as a selection mode and helps us select the colours from the colour palette. The rectangle then denotes the colour which has been selected.</a:t>
            </a:r>
          </a:p>
          <a:p>
            <a:r>
              <a:rPr lang="en-IN" sz="2000" dirty="0">
                <a:latin typeface="Times New Roman" panose="02020603050405020304" pitchFamily="18" charset="0"/>
                <a:cs typeface="Times New Roman" panose="02020603050405020304" pitchFamily="18" charset="0"/>
              </a:rPr>
              <a:t>Drawing mode: When only the index finger is up, it’s the drawing mode and it is denoted by the circle of the same colour which is used to highlight on the image.</a:t>
            </a:r>
          </a:p>
          <a:p>
            <a:pPr marL="0" indent="0">
              <a:buNone/>
            </a:pPr>
            <a:r>
              <a:rPr lang="en-IN" sz="2000" dirty="0">
                <a:latin typeface="Times New Roman" panose="02020603050405020304" pitchFamily="18" charset="0"/>
                <a:cs typeface="Times New Roman" panose="02020603050405020304" pitchFamily="18" charset="0"/>
              </a:rPr>
              <a:t>fingersUp() function is used to detect the number of fingers raised and gives the modes as an output.</a:t>
            </a:r>
            <a:endParaRPr lang="en-IN" sz="1800" dirty="0">
              <a:latin typeface="Times New Roman" panose="02020603050405020304" pitchFamily="18" charset="0"/>
              <a:cs typeface="Times New Roman" panose="02020603050405020304" pitchFamily="18" charset="0"/>
            </a:endParaRPr>
          </a:p>
          <a:p>
            <a:pPr algn="ctr"/>
            <a:endParaRPr lang="en-IN" dirty="0"/>
          </a:p>
        </p:txBody>
      </p:sp>
    </p:spTree>
    <p:extLst>
      <p:ext uri="{BB962C8B-B14F-4D97-AF65-F5344CB8AC3E}">
        <p14:creationId xmlns:p14="http://schemas.microsoft.com/office/powerpoint/2010/main" val="59727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0249C-3BC3-45BC-9F97-3B5223C67FB4}"/>
              </a:ext>
            </a:extLst>
          </p:cNvPr>
          <p:cNvSpPr>
            <a:spLocks noGrp="1"/>
          </p:cNvSpPr>
          <p:nvPr>
            <p:ph type="title"/>
          </p:nvPr>
        </p:nvSpPr>
        <p:spPr>
          <a:xfrm>
            <a:off x="838200" y="365125"/>
            <a:ext cx="10515600" cy="809833"/>
          </a:xfrm>
        </p:spPr>
        <p:txBody>
          <a:bodyPr>
            <a:normAutofit/>
          </a:bodyPr>
          <a:lstStyle/>
          <a:p>
            <a:r>
              <a:rPr lang="en-IN" sz="3600" dirty="0">
                <a:latin typeface="Times New Roman" panose="02020603050405020304" pitchFamily="18" charset="0"/>
                <a:cs typeface="Times New Roman" panose="02020603050405020304" pitchFamily="18" charset="0"/>
              </a:rPr>
              <a:t>UI Screen Shots</a:t>
            </a:r>
          </a:p>
        </p:txBody>
      </p:sp>
      <p:sp>
        <p:nvSpPr>
          <p:cNvPr id="3" name="Content Placeholder 2">
            <a:extLst>
              <a:ext uri="{FF2B5EF4-FFF2-40B4-BE49-F238E27FC236}">
                <a16:creationId xmlns:a16="http://schemas.microsoft.com/office/drawing/2014/main" id="{80E13ED7-B632-4A29-B926-EBD97C8E386E}"/>
              </a:ext>
            </a:extLst>
          </p:cNvPr>
          <p:cNvSpPr>
            <a:spLocks noGrp="1"/>
          </p:cNvSpPr>
          <p:nvPr>
            <p:ph idx="1"/>
          </p:nvPr>
        </p:nvSpPr>
        <p:spPr>
          <a:xfrm>
            <a:off x="838200" y="1590261"/>
            <a:ext cx="10515600" cy="4586702"/>
          </a:xfrm>
        </p:spPr>
        <p:txBody>
          <a:bodyPr>
            <a:normAutofit/>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Scanner capturing the image in real time</a:t>
            </a: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2000" dirty="0"/>
          </a:p>
        </p:txBody>
      </p:sp>
      <p:pic>
        <p:nvPicPr>
          <p:cNvPr id="11" name="Picture 10">
            <a:extLst>
              <a:ext uri="{FF2B5EF4-FFF2-40B4-BE49-F238E27FC236}">
                <a16:creationId xmlns:a16="http://schemas.microsoft.com/office/drawing/2014/main" id="{D5259503-3664-45D9-A5F6-B682131BB2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44" y="1988030"/>
            <a:ext cx="8661952" cy="4869970"/>
          </a:xfrm>
          <a:prstGeom prst="rect">
            <a:avLst/>
          </a:prstGeom>
        </p:spPr>
      </p:pic>
    </p:spTree>
    <p:extLst>
      <p:ext uri="{BB962C8B-B14F-4D97-AF65-F5344CB8AC3E}">
        <p14:creationId xmlns:p14="http://schemas.microsoft.com/office/powerpoint/2010/main" val="25089755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630FE9A-9E16-475A-BFE8-BD972724BBDB}"/>
              </a:ext>
            </a:extLst>
          </p:cNvPr>
          <p:cNvSpPr>
            <a:spLocks noGrp="1"/>
          </p:cNvSpPr>
          <p:nvPr>
            <p:ph idx="1"/>
          </p:nvPr>
        </p:nvSpPr>
        <p:spPr>
          <a:xfrm>
            <a:off x="838200" y="742122"/>
            <a:ext cx="10515600" cy="5434841"/>
          </a:xfrm>
        </p:spPr>
        <p:txBody>
          <a:bodyPr>
            <a:normAutofit/>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Cropping the image to suit our needs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2000" dirty="0"/>
          </a:p>
        </p:txBody>
      </p:sp>
      <p:pic>
        <p:nvPicPr>
          <p:cNvPr id="5" name="Picture 4">
            <a:extLst>
              <a:ext uri="{FF2B5EF4-FFF2-40B4-BE49-F238E27FC236}">
                <a16:creationId xmlns:a16="http://schemas.microsoft.com/office/drawing/2014/main" id="{42CD8B54-DEE6-45D0-B9AD-5ADB05F5E1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2783" y="1305106"/>
            <a:ext cx="8203096" cy="4611990"/>
          </a:xfrm>
          <a:prstGeom prst="rect">
            <a:avLst/>
          </a:prstGeom>
        </p:spPr>
      </p:pic>
    </p:spTree>
    <p:extLst>
      <p:ext uri="{BB962C8B-B14F-4D97-AF65-F5344CB8AC3E}">
        <p14:creationId xmlns:p14="http://schemas.microsoft.com/office/powerpoint/2010/main" val="3441076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F4D296-BCD2-4E5A-AF91-C0748449B930}"/>
              </a:ext>
            </a:extLst>
          </p:cNvPr>
          <p:cNvSpPr>
            <a:spLocks noGrp="1"/>
          </p:cNvSpPr>
          <p:nvPr>
            <p:ph idx="1"/>
          </p:nvPr>
        </p:nvSpPr>
        <p:spPr>
          <a:xfrm>
            <a:off x="838200" y="516835"/>
            <a:ext cx="10515600" cy="5660128"/>
          </a:xfrm>
        </p:spPr>
        <p:txBody>
          <a:bodyPr>
            <a:normAutofit/>
          </a:bodyPr>
          <a:lstStyle/>
          <a:p>
            <a:r>
              <a:rPr lang="en-US" sz="1800" dirty="0">
                <a:effectLst/>
                <a:latin typeface="Times New Roman" panose="02020603050405020304" pitchFamily="18" charset="0"/>
                <a:ea typeface="Calibri" panose="020F0502020204030204" pitchFamily="34" charset="0"/>
              </a:rPr>
              <a:t>Output image after the scanning process using edge detection</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sz="18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74BDABBB-5259-4889-AB98-64B9ACE47B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945861"/>
            <a:ext cx="10515601" cy="5912139"/>
          </a:xfrm>
          <a:prstGeom prst="rect">
            <a:avLst/>
          </a:prstGeom>
        </p:spPr>
      </p:pic>
    </p:spTree>
    <p:extLst>
      <p:ext uri="{BB962C8B-B14F-4D97-AF65-F5344CB8AC3E}">
        <p14:creationId xmlns:p14="http://schemas.microsoft.com/office/powerpoint/2010/main" val="34332795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AE85AF-A823-424F-A9C4-50BC495673CC}"/>
              </a:ext>
            </a:extLst>
          </p:cNvPr>
          <p:cNvSpPr>
            <a:spLocks noGrp="1"/>
          </p:cNvSpPr>
          <p:nvPr>
            <p:ph idx="1"/>
          </p:nvPr>
        </p:nvSpPr>
        <p:spPr>
          <a:xfrm>
            <a:off x="838200" y="543339"/>
            <a:ext cx="10515600" cy="5633624"/>
          </a:xfrm>
        </p:spPr>
        <p:txBody>
          <a:bodyPr>
            <a:normAutofit/>
          </a:bodyPr>
          <a:lstStyle/>
          <a:p>
            <a:r>
              <a:rPr lang="en-US" sz="1800" dirty="0">
                <a:latin typeface="Times New Roman" panose="02020603050405020304" pitchFamily="18" charset="0"/>
                <a:cs typeface="Times New Roman" panose="02020603050405020304" pitchFamily="18" charset="0"/>
              </a:rPr>
              <a:t>Hand tracking using MediaPipe to highlight all the fingers and draw circles.</a:t>
            </a:r>
          </a:p>
          <a:p>
            <a:pPr marL="0" indent="0">
              <a:buNone/>
            </a:pPr>
            <a:endParaRPr lang="en-US"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A3D603A-B6FF-4DF9-8D96-D2E377F23D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945861"/>
            <a:ext cx="10515601" cy="5912139"/>
          </a:xfrm>
          <a:prstGeom prst="rect">
            <a:avLst/>
          </a:prstGeom>
        </p:spPr>
      </p:pic>
    </p:spTree>
    <p:extLst>
      <p:ext uri="{BB962C8B-B14F-4D97-AF65-F5344CB8AC3E}">
        <p14:creationId xmlns:p14="http://schemas.microsoft.com/office/powerpoint/2010/main" val="12563310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A28A73-3927-420B-8EAD-D8DC81C36FBE}"/>
              </a:ext>
            </a:extLst>
          </p:cNvPr>
          <p:cNvSpPr>
            <a:spLocks noGrp="1"/>
          </p:cNvSpPr>
          <p:nvPr>
            <p:ph idx="1"/>
          </p:nvPr>
        </p:nvSpPr>
        <p:spPr>
          <a:xfrm>
            <a:off x="838200" y="410817"/>
            <a:ext cx="10515600" cy="5766146"/>
          </a:xfrm>
        </p:spPr>
        <p:txBody>
          <a:bodyPr>
            <a:normAutofit/>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Selection mode indication shown using the rectangular box to select colors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3AF1041-0BA8-4F4C-B390-C6E0E27221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8956" y="913900"/>
            <a:ext cx="10310191" cy="5796652"/>
          </a:xfrm>
          <a:prstGeom prst="rect">
            <a:avLst/>
          </a:prstGeom>
        </p:spPr>
      </p:pic>
    </p:spTree>
    <p:extLst>
      <p:ext uri="{BB962C8B-B14F-4D97-AF65-F5344CB8AC3E}">
        <p14:creationId xmlns:p14="http://schemas.microsoft.com/office/powerpoint/2010/main" val="4292854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5F3BEB-4D29-4D94-B83D-70C03E5371A4}"/>
              </a:ext>
            </a:extLst>
          </p:cNvPr>
          <p:cNvSpPr>
            <a:spLocks noGrp="1"/>
          </p:cNvSpPr>
          <p:nvPr>
            <p:ph idx="1"/>
          </p:nvPr>
        </p:nvSpPr>
        <p:spPr>
          <a:xfrm>
            <a:off x="838200" y="490330"/>
            <a:ext cx="10515600" cy="5686633"/>
          </a:xfrm>
        </p:spPr>
        <p:txBody>
          <a:bodyPr>
            <a:normAutofit/>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Drawing mode indication shown using the circle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4510184-A6E6-4069-8013-25A2B9AD80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962697"/>
            <a:ext cx="10058400" cy="5655089"/>
          </a:xfrm>
          <a:prstGeom prst="rect">
            <a:avLst/>
          </a:prstGeom>
        </p:spPr>
      </p:pic>
    </p:spTree>
    <p:extLst>
      <p:ext uri="{BB962C8B-B14F-4D97-AF65-F5344CB8AC3E}">
        <p14:creationId xmlns:p14="http://schemas.microsoft.com/office/powerpoint/2010/main" val="7295998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F90F9F-5558-4E4F-9A8D-247A09FD7E3B}"/>
              </a:ext>
            </a:extLst>
          </p:cNvPr>
          <p:cNvSpPr>
            <a:spLocks noGrp="1"/>
          </p:cNvSpPr>
          <p:nvPr>
            <p:ph idx="1"/>
          </p:nvPr>
        </p:nvSpPr>
        <p:spPr>
          <a:xfrm>
            <a:off x="838200" y="357809"/>
            <a:ext cx="10515600" cy="5819154"/>
          </a:xfrm>
        </p:spPr>
        <p:txBody>
          <a:bodyPr>
            <a:normAutofit/>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Image with the drawing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81A45EF-E6DA-46B0-A6F9-58DA39C27F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945862"/>
            <a:ext cx="10515600" cy="5912138"/>
          </a:xfrm>
          <a:prstGeom prst="rect">
            <a:avLst/>
          </a:prstGeom>
        </p:spPr>
      </p:pic>
    </p:spTree>
    <p:extLst>
      <p:ext uri="{BB962C8B-B14F-4D97-AF65-F5344CB8AC3E}">
        <p14:creationId xmlns:p14="http://schemas.microsoft.com/office/powerpoint/2010/main" val="15279720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E19A04-CEA5-44CA-AFF6-867AB1FA6275}"/>
              </a:ext>
            </a:extLst>
          </p:cNvPr>
          <p:cNvSpPr>
            <a:spLocks noGrp="1"/>
          </p:cNvSpPr>
          <p:nvPr>
            <p:ph idx="1"/>
          </p:nvPr>
        </p:nvSpPr>
        <p:spPr>
          <a:xfrm>
            <a:off x="838200" y="477078"/>
            <a:ext cx="10515600" cy="5699885"/>
          </a:xfrm>
        </p:spPr>
        <p:txBody>
          <a:bodyPr>
            <a:normAutofit/>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Drawing on the scanned document to highlight the text.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CA41828-92D9-4366-A5F4-E221CC8E30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247616"/>
            <a:ext cx="9978887" cy="5610384"/>
          </a:xfrm>
          <a:prstGeom prst="rect">
            <a:avLst/>
          </a:prstGeom>
        </p:spPr>
      </p:pic>
    </p:spTree>
    <p:extLst>
      <p:ext uri="{BB962C8B-B14F-4D97-AF65-F5344CB8AC3E}">
        <p14:creationId xmlns:p14="http://schemas.microsoft.com/office/powerpoint/2010/main" val="27512567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4862C-0AE2-4FF5-8311-B914196E797C}"/>
              </a:ext>
            </a:extLst>
          </p:cNvPr>
          <p:cNvSpPr>
            <a:spLocks noGrp="1"/>
          </p:cNvSpPr>
          <p:nvPr>
            <p:ph type="title"/>
          </p:nvPr>
        </p:nvSpPr>
        <p:spPr/>
        <p:txBody>
          <a:bodyPr>
            <a:normAutofit/>
          </a:bodyPr>
          <a:lstStyle/>
          <a:p>
            <a:r>
              <a:rPr lang="en-IN" sz="4000"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C8E289C5-F676-4F7F-8433-AF514FCAE7C2}"/>
              </a:ext>
            </a:extLst>
          </p:cNvPr>
          <p:cNvSpPr>
            <a:spLocks noGrp="1"/>
          </p:cNvSpPr>
          <p:nvPr>
            <p:ph idx="1"/>
          </p:nvPr>
        </p:nvSpPr>
        <p:spPr/>
        <p:txBody>
          <a:bodyPr/>
          <a:lstStyle/>
          <a:p>
            <a:pPr>
              <a:lnSpc>
                <a:spcPct val="107000"/>
              </a:lnSpc>
              <a:spcAft>
                <a:spcPts val="0"/>
              </a:spcAft>
            </a:pPr>
            <a:r>
              <a:rPr lang="en-US"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https://google.github.io/mediapipe/solutions/hands.html</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US"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https://www.analyticsvidhya.com/blog/2021/07/building-a-hand-tracking-system-using-opencv/</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US" sz="18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https://www.geeksforgeeks.org/create-air-canvas-using-python-opencv/</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902505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7F103-E297-40DC-8AD9-190CE56B65CF}"/>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25E94B09-707F-49B5-962E-99302DB380B1}"/>
              </a:ext>
            </a:extLst>
          </p:cNvPr>
          <p:cNvSpPr>
            <a:spLocks noGrp="1"/>
          </p:cNvSpPr>
          <p:nvPr>
            <p:ph idx="1"/>
          </p:nvPr>
        </p:nvSpPr>
        <p:spPr/>
        <p:txBody>
          <a:bodyPr/>
          <a:lstStyle/>
          <a:p>
            <a:pPr marL="0" indent="0">
              <a:buNone/>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This project intends to make drawing or annotating hands free by using Hand tracking modules and virtually drawing on a Scanned document and is a major application of Computer Vision. The document is captured real time and stored in the system, which is then cropped to remove the unwanted edges and background and saved again. It uses edge detection and Canny detection and does automatic corner detection, image sharpening, and color thresholding. The hand tracking is module is used to detect the finger tips from the web camera for drawing on the Canvas using the Index finger. Two fingers are used for color selection and Index finger is used to annotate on the document making it contact-less and easy.</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83521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4297F-5787-4FA3-A5CB-207576BD0AA4}"/>
              </a:ext>
            </a:extLst>
          </p:cNvPr>
          <p:cNvSpPr>
            <a:spLocks noGrp="1"/>
          </p:cNvSpPr>
          <p:nvPr>
            <p:ph type="ctrTitle"/>
          </p:nvPr>
        </p:nvSpPr>
        <p:spPr>
          <a:xfrm>
            <a:off x="1524000" y="1122363"/>
            <a:ext cx="9144000" cy="627415"/>
          </a:xfrm>
        </p:spPr>
        <p:txBody>
          <a:bodyPr>
            <a:noAutofit/>
          </a:bodyPr>
          <a:lstStyle/>
          <a:p>
            <a:pPr algn="l"/>
            <a:r>
              <a:rPr lang="en-IN" sz="4000" b="1" dirty="0">
                <a:latin typeface="Times New Roman" panose="02020603050405020304" pitchFamily="18" charset="0"/>
                <a:cs typeface="Times New Roman" panose="02020603050405020304" pitchFamily="18" charset="0"/>
              </a:rPr>
              <a:t>Concepts</a:t>
            </a:r>
          </a:p>
        </p:txBody>
      </p:sp>
      <p:sp>
        <p:nvSpPr>
          <p:cNvPr id="3" name="Subtitle 2">
            <a:extLst>
              <a:ext uri="{FF2B5EF4-FFF2-40B4-BE49-F238E27FC236}">
                <a16:creationId xmlns:a16="http://schemas.microsoft.com/office/drawing/2014/main" id="{E165393B-B0B1-47BE-84EE-8B02A1C8C1E8}"/>
              </a:ext>
            </a:extLst>
          </p:cNvPr>
          <p:cNvSpPr>
            <a:spLocks noGrp="1"/>
          </p:cNvSpPr>
          <p:nvPr>
            <p:ph type="subTitle" idx="1"/>
          </p:nvPr>
        </p:nvSpPr>
        <p:spPr>
          <a:xfrm>
            <a:off x="1524000" y="1873956"/>
            <a:ext cx="9144000" cy="4267200"/>
          </a:xfrm>
        </p:spPr>
        <p:txBody>
          <a:bodyPr>
            <a:normAutofit fontScale="92500" lnSpcReduction="20000"/>
          </a:bodyPr>
          <a:lstStyle/>
          <a:p>
            <a:r>
              <a:rPr lang="en-IN" sz="2800" dirty="0">
                <a:latin typeface="Times New Roman" panose="02020603050405020304" pitchFamily="18" charset="0"/>
                <a:cs typeface="Times New Roman" panose="02020603050405020304" pitchFamily="18" charset="0"/>
              </a:rPr>
              <a:t>Scanner</a:t>
            </a:r>
          </a:p>
          <a:p>
            <a:endParaRPr lang="en-IN" sz="2800" dirty="0">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The scanner module has been implemented with the help of  Open CV.</a:t>
            </a:r>
          </a:p>
          <a:p>
            <a:pPr marL="285750" indent="-285750" algn="l">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Open CV(Open source computer vision library) is an open source computer vision and machine learning software library. This library has more than 2500 optimized algorithms that can be used to detect and recognise faces, identify objects, classify human actions in videos, track moving objects, extract 3D models etc.</a:t>
            </a:r>
          </a:p>
          <a:p>
            <a:pPr marL="285750" indent="-285750" algn="l">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Building a document scanner using OpenCV can be accomplished in three steps</a:t>
            </a:r>
          </a:p>
          <a:p>
            <a:pPr marL="742950" lvl="1" indent="-285750" algn="l">
              <a:buFont typeface="Wingdings" panose="05000000000000000000" pitchFamily="2" charset="2"/>
              <a:buChar char="v"/>
            </a:pPr>
            <a:r>
              <a:rPr lang="en-IN" sz="1800" dirty="0">
                <a:latin typeface="Times New Roman" panose="02020603050405020304" pitchFamily="18" charset="0"/>
                <a:cs typeface="Times New Roman" panose="02020603050405020304" pitchFamily="18" charset="0"/>
              </a:rPr>
              <a:t>Step 1: Detect edges</a:t>
            </a:r>
          </a:p>
          <a:p>
            <a:pPr marL="742950" lvl="1" indent="-285750" algn="l">
              <a:buFont typeface="Wingdings" panose="05000000000000000000" pitchFamily="2" charset="2"/>
              <a:buChar char="v"/>
            </a:pPr>
            <a:r>
              <a:rPr lang="en-IN" sz="1800" dirty="0">
                <a:latin typeface="Times New Roman" panose="02020603050405020304" pitchFamily="18" charset="0"/>
                <a:cs typeface="Times New Roman" panose="02020603050405020304" pitchFamily="18" charset="0"/>
              </a:rPr>
              <a:t>Step 2: Use the edges detected to find the contour(outline) representing the piece of paper being scanned.</a:t>
            </a:r>
          </a:p>
          <a:p>
            <a:pPr marL="742950" lvl="1" indent="-285750" algn="l">
              <a:buFont typeface="Wingdings" panose="05000000000000000000" pitchFamily="2" charset="2"/>
              <a:buChar char="v"/>
            </a:pPr>
            <a:r>
              <a:rPr lang="en-IN" sz="1800" dirty="0">
                <a:latin typeface="Times New Roman" panose="02020603050405020304" pitchFamily="18" charset="0"/>
                <a:cs typeface="Times New Roman" panose="02020603050405020304" pitchFamily="18" charset="0"/>
              </a:rPr>
              <a:t>Step 3: Apply perspective transform to obtain top down view of the document</a:t>
            </a:r>
          </a:p>
          <a:p>
            <a:pPr marL="285750" indent="-285750" algn="l">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We use Canny edge detection algorithm for the edge detection process</a:t>
            </a:r>
          </a:p>
          <a:p>
            <a:pPr marL="285750" indent="-285750" algn="l">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Canny edge detector is a popular  multi stage algorithm developed by John F. Canny. The different stages are as follows:</a:t>
            </a:r>
          </a:p>
          <a:p>
            <a:pPr marL="628650" lvl="1" indent="-171450" algn="l">
              <a:buFont typeface="Wingdings" panose="05000000000000000000" pitchFamily="2" charset="2"/>
              <a:buChar char="Ø"/>
            </a:pPr>
            <a:endParaRPr lang="en-IN" sz="1200" dirty="0">
              <a:latin typeface="Times New Roman" panose="02020603050405020304" pitchFamily="18" charset="0"/>
              <a:cs typeface="Times New Roman" panose="02020603050405020304" pitchFamily="18" charset="0"/>
            </a:endParaRPr>
          </a:p>
          <a:p>
            <a:pPr algn="l"/>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0346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4297F-5787-4FA3-A5CB-207576BD0AA4}"/>
              </a:ext>
            </a:extLst>
          </p:cNvPr>
          <p:cNvSpPr>
            <a:spLocks noGrp="1"/>
          </p:cNvSpPr>
          <p:nvPr>
            <p:ph type="ctrTitle"/>
          </p:nvPr>
        </p:nvSpPr>
        <p:spPr>
          <a:xfrm>
            <a:off x="1524000" y="1122363"/>
            <a:ext cx="9144000" cy="627415"/>
          </a:xfrm>
        </p:spPr>
        <p:txBody>
          <a:bodyPr>
            <a:noAutofit/>
          </a:bodyPr>
          <a:lstStyle/>
          <a:p>
            <a:r>
              <a:rPr lang="en-IN" sz="2800" dirty="0">
                <a:latin typeface="Times New Roman" panose="02020603050405020304" pitchFamily="18" charset="0"/>
                <a:cs typeface="Times New Roman" panose="02020603050405020304" pitchFamily="18" charset="0"/>
              </a:rPr>
              <a:t>Scanner</a:t>
            </a:r>
          </a:p>
        </p:txBody>
      </p:sp>
      <p:sp>
        <p:nvSpPr>
          <p:cNvPr id="3" name="Subtitle 2">
            <a:extLst>
              <a:ext uri="{FF2B5EF4-FFF2-40B4-BE49-F238E27FC236}">
                <a16:creationId xmlns:a16="http://schemas.microsoft.com/office/drawing/2014/main" id="{E165393B-B0B1-47BE-84EE-8B02A1C8C1E8}"/>
              </a:ext>
            </a:extLst>
          </p:cNvPr>
          <p:cNvSpPr>
            <a:spLocks noGrp="1"/>
          </p:cNvSpPr>
          <p:nvPr>
            <p:ph type="subTitle" idx="1"/>
          </p:nvPr>
        </p:nvSpPr>
        <p:spPr>
          <a:xfrm>
            <a:off x="1524000" y="1873956"/>
            <a:ext cx="9144000" cy="4553348"/>
          </a:xfrm>
        </p:spPr>
        <p:txBody>
          <a:bodyPr>
            <a:normAutofit fontScale="85000" lnSpcReduction="20000"/>
          </a:bodyPr>
          <a:lstStyle/>
          <a:p>
            <a:pPr lvl="1" algn="l"/>
            <a:endParaRPr lang="en-IN" sz="1200" dirty="0">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IN" sz="1700" dirty="0">
                <a:latin typeface="Times New Roman" panose="02020603050405020304" pitchFamily="18" charset="0"/>
                <a:cs typeface="Times New Roman" panose="02020603050405020304" pitchFamily="18" charset="0"/>
              </a:rPr>
              <a:t>Stage 1:Noise Reduction</a:t>
            </a:r>
          </a:p>
          <a:p>
            <a:pPr marL="742950" lvl="1" indent="-285750" algn="l">
              <a:buFont typeface="Wingdings" panose="05000000000000000000" pitchFamily="2" charset="2"/>
              <a:buChar char="Ø"/>
            </a:pPr>
            <a:r>
              <a:rPr lang="en-IN" sz="1700" dirty="0">
                <a:latin typeface="Times New Roman" panose="02020603050405020304" pitchFamily="18" charset="0"/>
                <a:cs typeface="Times New Roman" panose="02020603050405020304" pitchFamily="18" charset="0"/>
              </a:rPr>
              <a:t>Edge detection is susceptible to noise in the image as it uses derivatives, hence the first we remove the noise in the image using a 7X7 Gaussian filter.</a:t>
            </a:r>
          </a:p>
          <a:p>
            <a:pPr marL="742950" lvl="1" indent="-285750" algn="l">
              <a:buFont typeface="Wingdings" panose="05000000000000000000" pitchFamily="2" charset="2"/>
              <a:buChar char="Ø"/>
            </a:pPr>
            <a:r>
              <a:rPr lang="en-IN" sz="1700" dirty="0">
                <a:latin typeface="Times New Roman" panose="02020603050405020304" pitchFamily="18" charset="0"/>
                <a:cs typeface="Times New Roman" panose="02020603050405020304" pitchFamily="18" charset="0"/>
              </a:rPr>
              <a:t>Smaller the kernel, less visible is the blur.</a:t>
            </a:r>
          </a:p>
          <a:p>
            <a:pPr marL="285750" indent="-285750" algn="l">
              <a:buFont typeface="Wingdings" panose="05000000000000000000" pitchFamily="2" charset="2"/>
              <a:buChar char="Ø"/>
            </a:pPr>
            <a:r>
              <a:rPr lang="en-IN" sz="1700" dirty="0">
                <a:latin typeface="Times New Roman" panose="02020603050405020304" pitchFamily="18" charset="0"/>
                <a:cs typeface="Times New Roman" panose="02020603050405020304" pitchFamily="18" charset="0"/>
              </a:rPr>
              <a:t>Stage 2: Find the intensity gradient of the image:</a:t>
            </a:r>
          </a:p>
          <a:p>
            <a:pPr marL="742950" lvl="1" indent="-285750" algn="l">
              <a:buFont typeface="Wingdings" panose="05000000000000000000" pitchFamily="2" charset="2"/>
              <a:buChar char="Ø"/>
            </a:pPr>
            <a:r>
              <a:rPr lang="en-IN" sz="1700" dirty="0">
                <a:latin typeface="Times New Roman" panose="02020603050405020304" pitchFamily="18" charset="0"/>
                <a:cs typeface="Times New Roman" panose="02020603050405020304" pitchFamily="18" charset="0"/>
              </a:rPr>
              <a:t>Edge corresponds to change in pixel intensity.</a:t>
            </a:r>
          </a:p>
          <a:p>
            <a:pPr marL="742950" lvl="1" indent="-285750" algn="l">
              <a:buFont typeface="Wingdings" panose="05000000000000000000" pitchFamily="2" charset="2"/>
              <a:buChar char="Ø"/>
            </a:pPr>
            <a:r>
              <a:rPr lang="en-IN" sz="1700" dirty="0">
                <a:latin typeface="Times New Roman" panose="02020603050405020304" pitchFamily="18" charset="0"/>
                <a:cs typeface="Times New Roman" panose="02020603050405020304" pitchFamily="18" charset="0"/>
              </a:rPr>
              <a:t>Smoothened image is filtered with a Sobel Kernel in both horizontal and vertical direction </a:t>
            </a:r>
            <a:r>
              <a:rPr lang="en-US" sz="1700" dirty="0">
                <a:latin typeface="Times New Roman" panose="02020603050405020304" pitchFamily="18" charset="0"/>
                <a:cs typeface="Times New Roman" panose="02020603050405020304" pitchFamily="18" charset="0"/>
              </a:rPr>
              <a:t>o get first derivative in horizontal direction ( Gx) and vertical direction ( Gy). From these two images, we find edge gradient and direction for each pixel.</a:t>
            </a:r>
          </a:p>
          <a:p>
            <a:pPr marL="285750" indent="-285750" algn="l">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Stage 3: Non Maximum Suppression:</a:t>
            </a:r>
          </a:p>
          <a:p>
            <a:pPr marL="742950" lvl="1" indent="-285750" algn="l">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Ideally edges must be thin, so we thin out the thick edges in this stage.</a:t>
            </a:r>
          </a:p>
          <a:p>
            <a:pPr marL="285750" indent="-285750" algn="l">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Stage 4:Double Threshold:</a:t>
            </a:r>
          </a:p>
          <a:p>
            <a:pPr marL="742950" lvl="1" indent="-285750" algn="l">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Identifies Strong(high intensity), Weak(Low intensity) and non relevant pixels.</a:t>
            </a:r>
          </a:p>
          <a:p>
            <a:pPr marL="285750" indent="-285750" algn="l">
              <a:buFont typeface="Wingdings" panose="05000000000000000000" pitchFamily="2" charset="2"/>
              <a:buChar char="Ø"/>
            </a:pPr>
            <a:r>
              <a:rPr lang="en-US" sz="1700" dirty="0">
                <a:solidFill>
                  <a:srgbClr val="000000"/>
                </a:solidFill>
                <a:latin typeface="Times New Roman" panose="02020603050405020304" pitchFamily="18" charset="0"/>
                <a:cs typeface="Times New Roman" panose="02020603050405020304" pitchFamily="18" charset="0"/>
              </a:rPr>
              <a:t>Stage 5:Hysterisis Thresholding</a:t>
            </a:r>
          </a:p>
          <a:p>
            <a:pPr marL="742950" lvl="1" indent="-285750" algn="l">
              <a:buFont typeface="Wingdings" panose="05000000000000000000" pitchFamily="2" charset="2"/>
              <a:buChar char="Ø"/>
            </a:pPr>
            <a:r>
              <a:rPr lang="en-US" sz="1700" b="0" i="0" dirty="0">
                <a:solidFill>
                  <a:srgbClr val="000000"/>
                </a:solidFill>
                <a:effectLst/>
                <a:latin typeface="Times New Roman" panose="02020603050405020304" pitchFamily="18" charset="0"/>
                <a:cs typeface="Times New Roman" panose="02020603050405020304" pitchFamily="18" charset="0"/>
              </a:rPr>
              <a:t>This stage decides which are all edges are really edges and which are not.</a:t>
            </a:r>
          </a:p>
          <a:p>
            <a:pPr marL="742950" lvl="1" indent="-285750" algn="l">
              <a:buFont typeface="Wingdings" panose="05000000000000000000" pitchFamily="2" charset="2"/>
              <a:buChar char="Ø"/>
            </a:pPr>
            <a:r>
              <a:rPr lang="en-US" sz="1700" b="0" i="0" dirty="0">
                <a:solidFill>
                  <a:srgbClr val="000000"/>
                </a:solidFill>
                <a:effectLst/>
                <a:latin typeface="Times New Roman" panose="02020603050405020304" pitchFamily="18" charset="0"/>
                <a:cs typeface="Times New Roman" panose="02020603050405020304" pitchFamily="18" charset="0"/>
              </a:rPr>
              <a:t>We take two threshold values, minVal and maxVal. Any edges with intensity gradient more than maxVal are sure to be edges and those below minVal are sure to be non-edges, and are discarded.</a:t>
            </a:r>
          </a:p>
          <a:p>
            <a:pPr marL="742950" lvl="1" indent="-285750" algn="l">
              <a:buFont typeface="Wingdings" panose="05000000000000000000" pitchFamily="2" charset="2"/>
              <a:buChar char="Ø"/>
            </a:pPr>
            <a:r>
              <a:rPr lang="en-US" sz="1700" b="0" i="0" dirty="0">
                <a:solidFill>
                  <a:srgbClr val="000000"/>
                </a:solidFill>
                <a:effectLst/>
                <a:latin typeface="Times New Roman" panose="02020603050405020304" pitchFamily="18" charset="0"/>
                <a:cs typeface="Times New Roman" panose="02020603050405020304" pitchFamily="18" charset="0"/>
              </a:rPr>
              <a:t> Those that lie between these two thresholds are classified edges or non-edges based on their connectivity. If they are connected to "sure-edge" pixels, they are considered to be part of edges. Otherwise, they are discarded.</a:t>
            </a:r>
            <a:endParaRPr lang="en-IN" sz="1700" dirty="0">
              <a:latin typeface="Times New Roman" panose="02020603050405020304" pitchFamily="18" charset="0"/>
              <a:cs typeface="Times New Roman" panose="02020603050405020304" pitchFamily="18" charset="0"/>
            </a:endParaRPr>
          </a:p>
          <a:p>
            <a:pPr marL="742950" lvl="1" indent="-285750" algn="l">
              <a:buFont typeface="Wingdings" panose="05000000000000000000" pitchFamily="2" charset="2"/>
              <a:buChar char="Ø"/>
            </a:pP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4669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B22D4-B2AA-4032-95AC-1049AA5B5D3E}"/>
              </a:ext>
            </a:extLst>
          </p:cNvPr>
          <p:cNvSpPr>
            <a:spLocks noGrp="1"/>
          </p:cNvSpPr>
          <p:nvPr>
            <p:ph type="title"/>
          </p:nvPr>
        </p:nvSpPr>
        <p:spPr/>
        <p:txBody>
          <a:bodyPr>
            <a:normAutofit/>
          </a:bodyPr>
          <a:lstStyle/>
          <a:p>
            <a:pPr algn="ctr"/>
            <a:r>
              <a:rPr lang="en-IN" sz="2800" dirty="0">
                <a:latin typeface="Times New Roman" panose="02020603050405020304" pitchFamily="18" charset="0"/>
                <a:cs typeface="Times New Roman" panose="02020603050405020304" pitchFamily="18" charset="0"/>
              </a:rPr>
              <a:t>Scanner</a:t>
            </a:r>
          </a:p>
        </p:txBody>
      </p:sp>
      <p:sp>
        <p:nvSpPr>
          <p:cNvPr id="7" name="Content Placeholder 6">
            <a:extLst>
              <a:ext uri="{FF2B5EF4-FFF2-40B4-BE49-F238E27FC236}">
                <a16:creationId xmlns:a16="http://schemas.microsoft.com/office/drawing/2014/main" id="{E24A458B-2158-4119-97D5-FDB2327B5469}"/>
              </a:ext>
            </a:extLst>
          </p:cNvPr>
          <p:cNvSpPr>
            <a:spLocks noGrp="1"/>
          </p:cNvSpPr>
          <p:nvPr>
            <p:ph idx="1"/>
          </p:nvPr>
        </p:nvSpPr>
        <p:spPr/>
        <p:txBody>
          <a:bodyPr>
            <a:normAutofit/>
          </a:bodyPr>
          <a:lstStyle/>
          <a:p>
            <a:pPr>
              <a:buFont typeface="Wingdings" panose="05000000000000000000" pitchFamily="2" charset="2"/>
              <a:buChar char="Ø"/>
            </a:pPr>
            <a:r>
              <a:rPr lang="en-US" sz="2000" b="0" i="0" dirty="0">
                <a:solidFill>
                  <a:srgbClr val="000000"/>
                </a:solidFill>
                <a:effectLst/>
                <a:latin typeface="Times New Roman" panose="02020603050405020304" pitchFamily="18" charset="0"/>
                <a:cs typeface="Times New Roman" panose="02020603050405020304" pitchFamily="18" charset="0"/>
              </a:rPr>
              <a:t>The edge A is above the maxVal, so considered as "sure-edge". Although edge C is below maxVal, it is connected to edge A, so that also considered as valid edge and we get that full curve. But edge B, although it is above minVal and is in same region as that of edge C, it is not connected to any "sure-edge", so that is discarded. So it is very important that we have to select minVal and maxVal accordingly to get the correct result.</a:t>
            </a:r>
          </a:p>
          <a:p>
            <a:pPr>
              <a:buFont typeface="Wingdings" panose="05000000000000000000" pitchFamily="2" charset="2"/>
              <a:buChar char="Ø"/>
            </a:pPr>
            <a:endParaRPr lang="en-US" sz="1600" b="0" i="0" dirty="0">
              <a:solidFill>
                <a:srgbClr val="000000"/>
              </a:solidFill>
              <a:effectLst/>
              <a:latin typeface="Helvetica" panose="020B0604020202020204" pitchFamily="34" charset="0"/>
            </a:endParaRPr>
          </a:p>
          <a:p>
            <a:endParaRPr lang="en-IN" sz="1600" dirty="0"/>
          </a:p>
        </p:txBody>
      </p:sp>
      <p:pic>
        <p:nvPicPr>
          <p:cNvPr id="10" name="Picture 9">
            <a:extLst>
              <a:ext uri="{FF2B5EF4-FFF2-40B4-BE49-F238E27FC236}">
                <a16:creationId xmlns:a16="http://schemas.microsoft.com/office/drawing/2014/main" id="{5229A39D-6B86-4AF4-9B31-80ED137CD888}"/>
              </a:ext>
            </a:extLst>
          </p:cNvPr>
          <p:cNvPicPr>
            <a:picLocks noChangeAspect="1"/>
          </p:cNvPicPr>
          <p:nvPr/>
        </p:nvPicPr>
        <p:blipFill rotWithShape="1">
          <a:blip r:embed="rId2"/>
          <a:srcRect l="17913" t="31456" r="50777" b="35016"/>
          <a:stretch/>
        </p:blipFill>
        <p:spPr>
          <a:xfrm>
            <a:off x="2627790" y="3268061"/>
            <a:ext cx="4829453" cy="2908902"/>
          </a:xfrm>
          <a:prstGeom prst="rect">
            <a:avLst/>
          </a:prstGeom>
        </p:spPr>
      </p:pic>
    </p:spTree>
    <p:extLst>
      <p:ext uri="{BB962C8B-B14F-4D97-AF65-F5344CB8AC3E}">
        <p14:creationId xmlns:p14="http://schemas.microsoft.com/office/powerpoint/2010/main" val="2169588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1B636-749D-46C6-B9E3-62E3491EF5DA}"/>
              </a:ext>
            </a:extLst>
          </p:cNvPr>
          <p:cNvSpPr>
            <a:spLocks noGrp="1"/>
          </p:cNvSpPr>
          <p:nvPr>
            <p:ph type="title"/>
          </p:nvPr>
        </p:nvSpPr>
        <p:spPr/>
        <p:txBody>
          <a:bodyPr>
            <a:normAutofit/>
          </a:bodyPr>
          <a:lstStyle/>
          <a:p>
            <a:pPr algn="ctr"/>
            <a:r>
              <a:rPr lang="en-IN" sz="2800" dirty="0">
                <a:latin typeface="Times New Roman" panose="02020603050405020304" pitchFamily="18" charset="0"/>
                <a:cs typeface="Times New Roman" panose="02020603050405020304" pitchFamily="18" charset="0"/>
              </a:rPr>
              <a:t>Scanner</a:t>
            </a:r>
          </a:p>
        </p:txBody>
      </p:sp>
      <p:sp>
        <p:nvSpPr>
          <p:cNvPr id="3" name="Content Placeholder 2">
            <a:extLst>
              <a:ext uri="{FF2B5EF4-FFF2-40B4-BE49-F238E27FC236}">
                <a16:creationId xmlns:a16="http://schemas.microsoft.com/office/drawing/2014/main" id="{0DC1CB44-D46F-4617-A15A-6B0F19DAF109}"/>
              </a:ext>
            </a:extLst>
          </p:cNvPr>
          <p:cNvSpPr>
            <a:spLocks noGrp="1"/>
          </p:cNvSpPr>
          <p:nvPr>
            <p:ph idx="1"/>
          </p:nvPr>
        </p:nvSpPr>
        <p:spPr/>
        <p:txBody>
          <a:bodyPr>
            <a:normAutofit/>
          </a:bodyPr>
          <a:lstStyle/>
          <a:p>
            <a:r>
              <a:rPr lang="en-IN" sz="1800" dirty="0">
                <a:latin typeface="Times New Roman" panose="02020603050405020304" pitchFamily="18" charset="0"/>
                <a:cs typeface="Times New Roman" panose="02020603050405020304" pitchFamily="18" charset="0"/>
              </a:rPr>
              <a:t>We then need to perform contour detection. A contour is a set of boundary pixels that all have the same intensity and colour.’</a:t>
            </a:r>
          </a:p>
          <a:p>
            <a:r>
              <a:rPr lang="en-US" sz="1800" dirty="0">
                <a:latin typeface="Times New Roman" panose="02020603050405020304" pitchFamily="18" charset="0"/>
                <a:cs typeface="Times New Roman" panose="02020603050405020304" pitchFamily="18" charset="0"/>
              </a:rPr>
              <a:t>OpenCV makes it really easy to find and draw contours in images. It provides two simple functions:</a:t>
            </a:r>
          </a:p>
          <a:p>
            <a:pPr lvl="1"/>
            <a:r>
              <a:rPr lang="en-US" sz="1800" dirty="0">
                <a:latin typeface="Times New Roman" panose="02020603050405020304" pitchFamily="18" charset="0"/>
                <a:cs typeface="Times New Roman" panose="02020603050405020304" pitchFamily="18" charset="0"/>
              </a:rPr>
              <a:t>findContours()</a:t>
            </a:r>
          </a:p>
          <a:p>
            <a:pPr lvl="1"/>
            <a:r>
              <a:rPr lang="en-US" sz="1800" dirty="0">
                <a:latin typeface="Times New Roman" panose="02020603050405020304" pitchFamily="18" charset="0"/>
                <a:cs typeface="Times New Roman" panose="02020603050405020304" pitchFamily="18" charset="0"/>
              </a:rPr>
              <a:t>drawContours()</a:t>
            </a:r>
          </a:p>
          <a:p>
            <a:r>
              <a:rPr lang="en-US" sz="1800" dirty="0">
                <a:latin typeface="Times New Roman" panose="02020603050405020304" pitchFamily="18" charset="0"/>
                <a:cs typeface="Times New Roman" panose="02020603050405020304" pitchFamily="18" charset="0"/>
              </a:rPr>
              <a:t>We use the perspective Transform and Warp perspective functions to achieve the top down view of scanned image.</a:t>
            </a:r>
          </a:p>
          <a:p>
            <a:r>
              <a:rPr lang="en-US" sz="1800" dirty="0">
                <a:latin typeface="Times New Roman" panose="02020603050405020304" pitchFamily="18" charset="0"/>
                <a:cs typeface="Times New Roman" panose="02020603050405020304" pitchFamily="18" charset="0"/>
              </a:rPr>
              <a:t>Finally we use Adaptive Threshold to get the black and white image.</a:t>
            </a:r>
          </a:p>
          <a:p>
            <a:endParaRPr lang="en-IN" sz="1400" dirty="0"/>
          </a:p>
        </p:txBody>
      </p:sp>
    </p:spTree>
    <p:extLst>
      <p:ext uri="{BB962C8B-B14F-4D97-AF65-F5344CB8AC3E}">
        <p14:creationId xmlns:p14="http://schemas.microsoft.com/office/powerpoint/2010/main" val="19788862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50CA02-81C5-44C3-9D41-1A0213BBD982}"/>
              </a:ext>
            </a:extLst>
          </p:cNvPr>
          <p:cNvSpPr>
            <a:spLocks noGrp="1"/>
          </p:cNvSpPr>
          <p:nvPr>
            <p:ph idx="1"/>
          </p:nvPr>
        </p:nvSpPr>
        <p:spPr>
          <a:xfrm>
            <a:off x="838200" y="440267"/>
            <a:ext cx="10515600" cy="5736696"/>
          </a:xfrm>
        </p:spPr>
        <p:txBody>
          <a:bodyPr/>
          <a:lstStyle/>
          <a:p>
            <a:pPr marL="0" indent="0" algn="ctr">
              <a:buNone/>
            </a:pPr>
            <a:r>
              <a:rPr lang="en-IN" dirty="0">
                <a:latin typeface="Times New Roman" panose="02020603050405020304" pitchFamily="18" charset="0"/>
                <a:cs typeface="Times New Roman" panose="02020603050405020304" pitchFamily="18" charset="0"/>
              </a:rPr>
              <a:t>Air Drawing</a:t>
            </a:r>
          </a:p>
          <a:p>
            <a:pPr marL="0" indent="0" algn="ctr">
              <a:buNone/>
            </a:pPr>
            <a:endParaRPr lang="en-IN" dirty="0">
              <a:latin typeface="Times New Roman" panose="02020603050405020304" pitchFamily="18" charset="0"/>
              <a:cs typeface="Times New Roman" panose="02020603050405020304" pitchFamily="18" charset="0"/>
            </a:endParaRPr>
          </a:p>
          <a:p>
            <a:pPr marL="0" indent="0" algn="ctr">
              <a:buNone/>
            </a:pPr>
            <a:endParaRPr lang="en-IN" dirty="0">
              <a:latin typeface="Times New Roman" panose="02020603050405020304" pitchFamily="18" charset="0"/>
              <a:cs typeface="Times New Roman" panose="02020603050405020304" pitchFamily="18" charset="0"/>
            </a:endParaRPr>
          </a:p>
          <a:p>
            <a:pPr marL="0" indent="0">
              <a:buNone/>
            </a:pPr>
            <a:r>
              <a:rPr lang="en-US" sz="1900" dirty="0">
                <a:latin typeface="Times New Roman" panose="02020603050405020304" pitchFamily="18" charset="0"/>
                <a:cs typeface="Times New Roman" panose="02020603050405020304" pitchFamily="18" charset="0"/>
              </a:rPr>
              <a:t>The ability to perceive the shape and motion of hands can be a vital component in improving the user experience across a variety of technological domains and platforms. For example, it can form the basis for sign language understanding and hand gesture control, and can also enable the overlay of digital content and information on top of the physical world in augmented reality. While coming naturally to people, robust real-time hand perception is a decidedly challenging computer vision task, as hands often occlude themselves or each other (e.g. finger/palm occlusions and hand shakes) and lack high contrast patterns.</a:t>
            </a: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r>
              <a:rPr lang="en-US" sz="1900" dirty="0">
                <a:latin typeface="Times New Roman" panose="02020603050405020304" pitchFamily="18" charset="0"/>
                <a:cs typeface="Times New Roman" panose="02020603050405020304" pitchFamily="18" charset="0"/>
              </a:rPr>
              <a:t>The </a:t>
            </a:r>
            <a:r>
              <a:rPr lang="en-IN" sz="1900" dirty="0">
                <a:latin typeface="Times New Roman" panose="02020603050405020304" pitchFamily="18" charset="0"/>
                <a:cs typeface="Times New Roman" panose="02020603050405020304" pitchFamily="18" charset="0"/>
              </a:rPr>
              <a:t>library which has been majorly used for this task is </a:t>
            </a:r>
            <a:r>
              <a:rPr lang="en-IN" sz="1900" b="1" dirty="0">
                <a:latin typeface="Times New Roman" panose="02020603050405020304" pitchFamily="18" charset="0"/>
                <a:cs typeface="Times New Roman" panose="02020603050405020304" pitchFamily="18" charset="0"/>
              </a:rPr>
              <a:t>Media Pipe </a:t>
            </a:r>
            <a:r>
              <a:rPr lang="en-IN" sz="1900" dirty="0">
                <a:latin typeface="Times New Roman" panose="02020603050405020304" pitchFamily="18" charset="0"/>
                <a:cs typeface="Times New Roman" panose="02020603050405020304" pitchFamily="18" charset="0"/>
              </a:rPr>
              <a:t>by Google. </a:t>
            </a:r>
            <a:r>
              <a:rPr lang="en-US" sz="1900" dirty="0">
                <a:latin typeface="Times New Roman" panose="02020603050405020304" pitchFamily="18" charset="0"/>
                <a:cs typeface="Times New Roman" panose="02020603050405020304" pitchFamily="18" charset="0"/>
              </a:rPr>
              <a:t>Media Pipe Hands is a high-fidelity hand and finger tracking solution. It employs machine learning (ML) to infer 21 3D landmarks of a hand from just a single frame.</a:t>
            </a: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lgn="ctr">
              <a:buNone/>
            </a:pPr>
            <a:endParaRPr lang="en-US" sz="1800" dirty="0">
              <a:latin typeface="Times New Roman" panose="02020603050405020304" pitchFamily="18" charset="0"/>
              <a:cs typeface="Times New Roman" panose="02020603050405020304" pitchFamily="18" charset="0"/>
            </a:endParaRPr>
          </a:p>
          <a:p>
            <a:pPr marL="0" indent="0" algn="ctr">
              <a:buNone/>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8987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6AB879-654B-4F72-987A-7F618546398C}"/>
              </a:ext>
            </a:extLst>
          </p:cNvPr>
          <p:cNvSpPr>
            <a:spLocks noGrp="1"/>
          </p:cNvSpPr>
          <p:nvPr>
            <p:ph idx="1"/>
          </p:nvPr>
        </p:nvSpPr>
        <p:spPr>
          <a:xfrm>
            <a:off x="838200" y="371061"/>
            <a:ext cx="10515600" cy="5805902"/>
          </a:xfrm>
        </p:spPr>
        <p:txBody>
          <a:bodyPr/>
          <a:lstStyle/>
          <a:p>
            <a:pPr marL="0" indent="0" algn="ctr">
              <a:buNone/>
            </a:pPr>
            <a:r>
              <a:rPr lang="en-IN" dirty="0">
                <a:latin typeface="Times New Roman" panose="02020603050405020304" pitchFamily="18" charset="0"/>
                <a:cs typeface="Times New Roman" panose="02020603050405020304" pitchFamily="18" charset="0"/>
              </a:rPr>
              <a:t>Air Drawing</a:t>
            </a:r>
          </a:p>
          <a:p>
            <a:pPr marL="0" indent="0" algn="ctr">
              <a:buNone/>
            </a:pPr>
            <a:endParaRPr lang="en-IN" dirty="0">
              <a:latin typeface="Times New Roman" panose="02020603050405020304" pitchFamily="18" charset="0"/>
              <a:cs typeface="Times New Roman" panose="02020603050405020304" pitchFamily="18" charset="0"/>
            </a:endParaRPr>
          </a:p>
          <a:p>
            <a:pPr marL="0" indent="0" algn="ctr">
              <a:buNone/>
            </a:pPr>
            <a:endParaRPr lang="en-IN" dirty="0">
              <a:latin typeface="Times New Roman" panose="02020603050405020304" pitchFamily="18" charset="0"/>
              <a:cs typeface="Times New Roman" panose="02020603050405020304" pitchFamily="18" charset="0"/>
            </a:endParaRPr>
          </a:p>
          <a:p>
            <a:pPr marL="0" indent="0">
              <a:buNone/>
            </a:pPr>
            <a:r>
              <a:rPr lang="en-IN" sz="1900" dirty="0">
                <a:latin typeface="Times New Roman" panose="02020603050405020304" pitchFamily="18" charset="0"/>
                <a:cs typeface="Times New Roman" panose="02020603050405020304" pitchFamily="18" charset="0"/>
              </a:rPr>
              <a:t>After capturing the video from the web camera the palm is detected at first and </a:t>
            </a:r>
            <a:r>
              <a:rPr lang="en-US" sz="1900" dirty="0">
                <a:latin typeface="Times New Roman" panose="02020603050405020304" pitchFamily="18" charset="0"/>
                <a:cs typeface="Times New Roman" panose="02020603050405020304" pitchFamily="18" charset="0"/>
              </a:rPr>
              <a:t>after the palm detection over the whole image our subsequent hand landmark model performs precise key point localization of 21 3D hand-knuckle coordinates inside the detected hand regions via regression, that is direct coordinate prediction. The model learns a consistent internal hand pose representation and is robust even to partially visible hands and self-occlusions.</a:t>
            </a: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r>
              <a:rPr lang="en-US" sz="1900" dirty="0">
                <a:latin typeface="Times New Roman" panose="02020603050405020304" pitchFamily="18" charset="0"/>
                <a:cs typeface="Times New Roman" panose="02020603050405020304" pitchFamily="18" charset="0"/>
              </a:rPr>
              <a:t>Hand detector class has 4 functions defined namely, findHands(), findPosition(), fingersUp() and findDistance(). On running the main function findHands() function is executed, to detect the hands in the camera. Following which findPosition() is executed to find the coordinates of the hand. fingersUp() function is used to detect if the fingers are raise and their tips. findDistance() gives a rectangle between the 2 fingers when it is raised by calculating distance between them and a circle when only the index finger is raised.</a:t>
            </a:r>
          </a:p>
          <a:p>
            <a:pPr marL="0" indent="0">
              <a:buNone/>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3265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8E683F35-7B09-452C-A125-DFF92945F8B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447324"/>
            <a:ext cx="10515600" cy="3666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99606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257</TotalTime>
  <Words>1332</Words>
  <Application>Microsoft Office PowerPoint</Application>
  <PresentationFormat>Widescreen</PresentationFormat>
  <Paragraphs>83</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Calibri Light</vt:lpstr>
      <vt:lpstr>Helvetica</vt:lpstr>
      <vt:lpstr>Times New Roman</vt:lpstr>
      <vt:lpstr>Wingdings</vt:lpstr>
      <vt:lpstr>Office Theme</vt:lpstr>
      <vt:lpstr>Mini Project- Team 8  Document Scanner with Air Drawing Using Computer Vision</vt:lpstr>
      <vt:lpstr>Abstract</vt:lpstr>
      <vt:lpstr>Concepts</vt:lpstr>
      <vt:lpstr>Scanner</vt:lpstr>
      <vt:lpstr>Scanner</vt:lpstr>
      <vt:lpstr>Scanner</vt:lpstr>
      <vt:lpstr>PowerPoint Presentation</vt:lpstr>
      <vt:lpstr>PowerPoint Presentation</vt:lpstr>
      <vt:lpstr>PowerPoint Presentation</vt:lpstr>
      <vt:lpstr>PowerPoint Presentation</vt:lpstr>
      <vt:lpstr>UI Screen 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Team 8  Document Scanner with Air Drawing Using Computer Vision</dc:title>
  <dc:creator>Rhuthu Hegde</dc:creator>
  <cp:lastModifiedBy>Rhuthu Hegde</cp:lastModifiedBy>
  <cp:revision>25</cp:revision>
  <dcterms:created xsi:type="dcterms:W3CDTF">2021-07-23T07:57:54Z</dcterms:created>
  <dcterms:modified xsi:type="dcterms:W3CDTF">2021-07-23T18:26:47Z</dcterms:modified>
</cp:coreProperties>
</file>